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98" r:id="rId4"/>
    <p:sldId id="299" r:id="rId5"/>
    <p:sldId id="300" r:id="rId6"/>
    <p:sldId id="302" r:id="rId7"/>
    <p:sldId id="303" r:id="rId8"/>
    <p:sldId id="304" r:id="rId9"/>
    <p:sldId id="301" r:id="rId10"/>
    <p:sldId id="305" r:id="rId11"/>
    <p:sldId id="306" r:id="rId12"/>
    <p:sldId id="310" r:id="rId13"/>
    <p:sldId id="262" r:id="rId14"/>
    <p:sldId id="308" r:id="rId15"/>
    <p:sldId id="309" r:id="rId16"/>
    <p:sldId id="307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9" d="100"/>
          <a:sy n="79" d="100"/>
        </p:scale>
        <p:origin x="8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F0C0-DCB0-9748-96A0-DE671DCF0323}" type="datetimeFigureOut">
              <a:rPr kumimoji="1" lang="zh-CN" altLang="en-US" smtClean="0"/>
              <a:t>2023/3/27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05D0-8FA8-1340-BEE6-48BB969107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第七次作业讲评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谷东润</a:t>
            </a:r>
            <a:endParaRPr kumimoji="1" lang="en-US" altLang="zh-CN" dirty="0"/>
          </a:p>
          <a:p>
            <a:r>
              <a:rPr kumimoji="1" lang="en-US" altLang="zh-CN" dirty="0"/>
              <a:t>2023.3.2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B7A9BB-4B38-FB35-CF11-41C13D3C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03"/>
            <a:ext cx="12192000" cy="17647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B97B9A-EAB6-6870-7BCE-82C804E5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38" y="2907695"/>
            <a:ext cx="3195591" cy="39503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1C3109-7FEC-5476-0D03-0C7D070A4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67" y="2944349"/>
            <a:ext cx="5137200" cy="39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B2CEA6-1832-5C8D-955F-7CBAC7D7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34" y="2211010"/>
            <a:ext cx="8453531" cy="2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C4A0EA-4C74-19FF-05BE-2EF50EFA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48277"/>
          <a:stretch/>
        </p:blipFill>
        <p:spPr>
          <a:xfrm>
            <a:off x="4765524" y="183696"/>
            <a:ext cx="7380254" cy="29365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86B95C-151F-A668-8F10-C7F39820E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" y="4044759"/>
            <a:ext cx="3232010" cy="27650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49A875-C4AF-94EB-5049-48CD9F4C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60" y="1283227"/>
            <a:ext cx="4038802" cy="26757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00DF9-2E00-C2C8-1386-14D0B6DC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546" y="3921426"/>
            <a:ext cx="4169611" cy="2936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A22983-E92A-F5B6-10AE-FCCDD421C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992" y="4187320"/>
            <a:ext cx="4935008" cy="25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836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7E855-EAB7-3F9E-75EB-7BE71CC0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" y="2757715"/>
            <a:ext cx="5862689" cy="41002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672627-A178-9407-AD7F-983E6A82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3" y="2501295"/>
            <a:ext cx="5753593" cy="43712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319F-7FC2-4FC9-D5E1-5817F5E0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81" y="1365236"/>
            <a:ext cx="6531958" cy="11083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基于物品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0C7EE-C149-D911-7446-45A02005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" y="2704495"/>
            <a:ext cx="5900523" cy="4153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EF5155-FE96-7AE3-137F-659C58B7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25" y="2583543"/>
            <a:ext cx="5408084" cy="4313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89B421-8E71-09C8-40C3-B4ABDC05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71" y="1473537"/>
            <a:ext cx="5834248" cy="10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3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协同过滤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两种方法的比较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0227A7C-93CD-368F-DE4C-D19EC6CEB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51917"/>
              </p:ext>
            </p:extLst>
          </p:nvPr>
        </p:nvGraphicFramePr>
        <p:xfrm>
          <a:off x="1804610" y="1945640"/>
          <a:ext cx="8127999" cy="3388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56559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76842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1877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UserCF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ItemCF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33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用户很多时，计算相似度矩阵代价很大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物品很多时。计算相似度矩阵代价很大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冷启动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新用户无法对其立即进行个性化推荐，因为相似度表是隔一段时间进行计算的。而新物品上线时，可以快速将其推荐给相似用户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新用户一旦对物品产生行为，就可以快速给他推荐其它相关物品。而新物品上线时，无法立即得到与其相似的物品用于推荐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实时性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用户有新行为，推荐结果变化延迟大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用户有新行为，推荐结果实时变化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13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861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2424"/>
            <a:ext cx="10515600" cy="4351338"/>
          </a:xfrm>
        </p:spPr>
        <p:txBody>
          <a:bodyPr>
            <a:normAutofit fontScale="87500"/>
          </a:bodyPr>
          <a:lstStyle/>
          <a:p>
            <a:pPr fontAlgn="auto">
              <a:lnSpc>
                <a:spcPct val="120000"/>
              </a:lnSpc>
            </a:pPr>
            <a:r>
              <a:rPr kumimoji="1" lang="zh-CN" altLang="en-US" dirty="0"/>
              <a:t>对于不同的场景，推荐算法也会有所差异，该算法并不完美，事实上，传统的协同过滤本身也是一个很古老的算法了，本次作业只是提供一次大家动手实现推荐算法的这样一个过程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希望大家在处理</a:t>
            </a:r>
            <a:r>
              <a:rPr kumimoji="1" lang="en-US" altLang="zh-CN" dirty="0" err="1"/>
              <a:t>dataframe</a:t>
            </a:r>
            <a:r>
              <a:rPr kumimoji="1" lang="zh-CN" altLang="en-US" dirty="0"/>
              <a:t>以及之后学的</a:t>
            </a:r>
            <a:r>
              <a:rPr kumimoji="1" lang="en-US" altLang="zh-CN" dirty="0" err="1"/>
              <a:t>nparray</a:t>
            </a:r>
            <a:r>
              <a:rPr kumimoji="1" lang="zh-CN" altLang="en-US" dirty="0"/>
              <a:t>的时候，多使用库中给出的方法（而不是各种</a:t>
            </a:r>
            <a:r>
              <a:rPr kumimoji="1" lang="en-US" altLang="zh-CN" dirty="0"/>
              <a:t>for</a:t>
            </a:r>
            <a:r>
              <a:rPr kumimoji="1" lang="zh-CN" altLang="en-US" dirty="0"/>
              <a:t>循环），让代码更简洁，更有“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风格”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由于批作业时间紧张，没能覆盖大部分作业，所以就先不挑选优秀做法放在</a:t>
            </a:r>
            <a:r>
              <a:rPr kumimoji="1" lang="en-US" altLang="zh-CN" dirty="0"/>
              <a:t>ppt</a:t>
            </a:r>
            <a:r>
              <a:rPr kumimoji="1" lang="zh-CN" altLang="en-US" dirty="0"/>
              <a:t>上了，后续批完后会发一个补充版的，并且记录入选作业。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486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0255C-F877-5B7F-840F-03745FCE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1" y="1732022"/>
            <a:ext cx="3183467" cy="39017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6CD0A7-8125-B2A9-BF1A-27F3299E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660" y="125790"/>
            <a:ext cx="5503300" cy="25504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9EE9F9-9200-A92F-4B9D-96C4A2F32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298" y="2960914"/>
            <a:ext cx="3702299" cy="35777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6B965F-A3A5-51DC-4C3D-161C87AD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12" y="2946401"/>
            <a:ext cx="4913188" cy="37858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Pandas</a:t>
            </a:r>
            <a:r>
              <a:rPr kumimoji="1" lang="zh-CN" altLang="en-US" dirty="0"/>
              <a:t>基础操作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29188-8A2E-CD1C-AC61-6EE8A2C5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40" y="3199228"/>
            <a:ext cx="3735849" cy="352447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E18D54B-5798-773A-EEC3-199D202561BB}"/>
              </a:ext>
            </a:extLst>
          </p:cNvPr>
          <p:cNvSpPr/>
          <p:nvPr/>
        </p:nvSpPr>
        <p:spPr>
          <a:xfrm>
            <a:off x="4673599" y="4634894"/>
            <a:ext cx="1054705" cy="241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31065F-3695-22F2-F3D9-9F90E0277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52" y="3590434"/>
            <a:ext cx="6165048" cy="27420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BD663-4176-8832-2DA1-FFCBE871C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" y="1479164"/>
            <a:ext cx="6012089" cy="15403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D90F19-1B2E-1792-2674-FB7D6A9F4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4" r="14318"/>
          <a:stretch/>
        </p:blipFill>
        <p:spPr>
          <a:xfrm>
            <a:off x="6517186" y="1582057"/>
            <a:ext cx="5648851" cy="875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Pandas</a:t>
            </a:r>
            <a:r>
              <a:rPr kumimoji="1" lang="zh-CN" altLang="en-US" dirty="0"/>
              <a:t>基础操作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5F0FE-2BE8-DFBB-FE62-CCA09A5D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95" y="1602737"/>
            <a:ext cx="7603142" cy="4864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173E3-48AE-09C4-0FF5-85DFF44D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655" y="0"/>
            <a:ext cx="560934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DA7641-F9FF-F39A-0211-9FDAB806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" y="1857829"/>
            <a:ext cx="6206145" cy="4743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30CE2-D9A9-D3A2-16CC-AFF57244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8" y="1598764"/>
            <a:ext cx="5509570" cy="5012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D4848-2D34-B8DC-4E31-567F2480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53" y="1598764"/>
            <a:ext cx="6127584" cy="52592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F2EC3B-0AED-7F8A-EA82-4F6382967C0E}"/>
              </a:ext>
            </a:extLst>
          </p:cNvPr>
          <p:cNvSpPr txBox="1"/>
          <p:nvPr/>
        </p:nvSpPr>
        <p:spPr>
          <a:xfrm>
            <a:off x="5897808" y="304800"/>
            <a:ext cx="559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箱线图深入理解：</a:t>
            </a:r>
            <a:endParaRPr lang="en-US" altLang="zh-CN" dirty="0"/>
          </a:p>
          <a:p>
            <a:r>
              <a:rPr lang="en-US" altLang="zh-CN" dirty="0"/>
              <a:t>https://zhuanlan.zhihu.com/p/347067055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05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CEF2A9-2F49-9264-B2D6-13FF550F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75" y="1780418"/>
            <a:ext cx="5116287" cy="49759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6E32C4-2E0A-9893-1B65-A74E86D1E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24" y="1509485"/>
            <a:ext cx="5310737" cy="5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6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数据可视化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301680-3006-255D-04F3-74B8C297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65" y="1562705"/>
            <a:ext cx="4785519" cy="52420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53280E-FA96-CBBE-7AAB-C8B32F5B946A}"/>
              </a:ext>
            </a:extLst>
          </p:cNvPr>
          <p:cNvSpPr txBox="1"/>
          <p:nvPr/>
        </p:nvSpPr>
        <p:spPr>
          <a:xfrm>
            <a:off x="7199086" y="2229468"/>
            <a:ext cx="3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更多用法，参考</a:t>
            </a:r>
            <a:r>
              <a:rPr lang="en-US" altLang="zh-CN" dirty="0" err="1"/>
              <a:t>pyplot</a:t>
            </a:r>
            <a:r>
              <a:rPr lang="zh-CN" altLang="en-US" dirty="0"/>
              <a:t>官方文档</a:t>
            </a:r>
          </a:p>
        </p:txBody>
      </p:sp>
    </p:spTree>
    <p:extLst>
      <p:ext uri="{BB962C8B-B14F-4D97-AF65-F5344CB8AC3E}">
        <p14:creationId xmlns:p14="http://schemas.microsoft.com/office/powerpoint/2010/main" val="6234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761" y="32642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1.3 TF-IDF</a:t>
            </a:r>
            <a:r>
              <a:rPr kumimoji="1" lang="zh-CN" altLang="en-US" dirty="0"/>
              <a:t>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F52C15-6B2B-2791-6A39-6F22FD27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5" y="1359505"/>
            <a:ext cx="5920064" cy="53388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4CC978-7B41-48BA-3235-79ACF96B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859" y="1432076"/>
            <a:ext cx="6444038" cy="48937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AD976-C814-4F27-4EB7-4C6C1E2ED23F}"/>
              </a:ext>
            </a:extLst>
          </p:cNvPr>
          <p:cNvSpPr txBox="1"/>
          <p:nvPr/>
        </p:nvSpPr>
        <p:spPr>
          <a:xfrm>
            <a:off x="5394476" y="261257"/>
            <a:ext cx="5852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</a:t>
            </a:r>
            <a:r>
              <a:rPr lang="en-US" altLang="zh-CN" dirty="0" err="1"/>
              <a:t>tf-idf</a:t>
            </a:r>
            <a:r>
              <a:rPr lang="zh-CN" altLang="en-US" dirty="0"/>
              <a:t>的计算存在一些不同版本的定义，在此我们先用题干给出的定义</a:t>
            </a:r>
            <a:endParaRPr lang="en-US" altLang="zh-CN" dirty="0"/>
          </a:p>
          <a:p>
            <a:r>
              <a:rPr lang="en-US" altLang="zh-CN" dirty="0"/>
              <a:t>TF</a:t>
            </a:r>
            <a:r>
              <a:rPr lang="zh-CN" altLang="en-US" dirty="0"/>
              <a:t>：词在文段中的频数</a:t>
            </a:r>
            <a:r>
              <a:rPr lang="en-US" altLang="zh-CN" dirty="0"/>
              <a:t>/</a:t>
            </a:r>
            <a:r>
              <a:rPr lang="zh-CN" altLang="en-US" dirty="0"/>
              <a:t>文段总词数</a:t>
            </a:r>
            <a:endParaRPr lang="en-US" altLang="zh-CN" dirty="0"/>
          </a:p>
          <a:p>
            <a:r>
              <a:rPr lang="en-US" altLang="zh-CN" dirty="0"/>
              <a:t>IDF</a:t>
            </a:r>
            <a:r>
              <a:rPr lang="zh-CN" altLang="en-US" dirty="0"/>
              <a:t>：</a:t>
            </a:r>
            <a:r>
              <a:rPr lang="en-US" altLang="zh-CN" dirty="0"/>
              <a:t>ln</a:t>
            </a:r>
            <a:r>
              <a:rPr lang="zh-CN" altLang="en-US" dirty="0"/>
              <a:t>（文段总数</a:t>
            </a:r>
            <a:r>
              <a:rPr lang="en-US" altLang="zh-CN" dirty="0"/>
              <a:t>/</a:t>
            </a:r>
            <a:r>
              <a:rPr lang="zh-CN" altLang="en-US" dirty="0"/>
              <a:t>包含该词的文段数）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198942a-691d-4986-a856-7bb8d9b89a20"/>
  <p:tag name="COMMONDATA" val="eyJoZGlkIjoiNzY1ZmFjZmYzZGM5NDMxMDkwM2RmOWY5ZmFjNWIzZmIifQ=="/>
</p:tagLst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381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 2013 - 2022</vt:lpstr>
      <vt:lpstr>第七次作业讲评</vt:lpstr>
      <vt:lpstr>第零部分</vt:lpstr>
      <vt:lpstr>1.1 Pandas基础操作</vt:lpstr>
      <vt:lpstr>1.1 Pandas基础操作</vt:lpstr>
      <vt:lpstr>1.2数据可视化</vt:lpstr>
      <vt:lpstr>1.2数据可视化</vt:lpstr>
      <vt:lpstr>1.2数据可视化</vt:lpstr>
      <vt:lpstr>1.2数据可视化</vt:lpstr>
      <vt:lpstr>1.3 TF-IDF计算</vt:lpstr>
      <vt:lpstr>1.3 TF-IDF计算</vt:lpstr>
      <vt:lpstr>1.3 TF-IDF计算</vt:lpstr>
      <vt:lpstr>1.3 TF-IDF计算</vt:lpstr>
      <vt:lpstr>1.4 协同过滤——基于用户</vt:lpstr>
      <vt:lpstr>1.4 协同过滤——基于物品</vt:lpstr>
      <vt:lpstr>1.4 协同过滤——两种方法的比较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一飞 李</dc:creator>
  <cp:lastModifiedBy>谷 东润</cp:lastModifiedBy>
  <cp:revision>25</cp:revision>
  <dcterms:created xsi:type="dcterms:W3CDTF">2023-02-26T06:06:00Z</dcterms:created>
  <dcterms:modified xsi:type="dcterms:W3CDTF">2023-03-27T03:59:51Z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A63851453793416B95856C52218E1A4C</vt:lpwstr>
  </property>
  <property fmtid="{D5CDD505-2E9C-101B-9397-08002B2CF9AE}" pid="3" name="KSOProductBuildVer">
    <vt:lpwstr>2052-11.1.0.13703</vt:lpwstr>
  </property>
</Properties>
</file>